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5143500" cx="9144000"/>
  <p:notesSz cx="6858000" cy="9144000"/>
  <p:embeddedFontLst>
    <p:embeddedFont>
      <p:font typeface="Titillium Web SemiBold"/>
      <p:regular r:id="rId68"/>
      <p:bold r:id="rId69"/>
      <p:italic r:id="rId70"/>
      <p:boldItalic r:id="rId71"/>
    </p:embeddedFont>
    <p:embeddedFont>
      <p:font typeface="Titillium Web"/>
      <p:regular r:id="rId72"/>
      <p:bold r:id="rId73"/>
      <p:italic r:id="rId74"/>
      <p:boldItalic r:id="rId75"/>
    </p:embeddedFont>
    <p:embeddedFont>
      <p:font typeface="Titillium Web Light"/>
      <p:regular r:id="rId76"/>
      <p:bold r:id="rId77"/>
      <p:italic r:id="rId78"/>
      <p:boldItalic r:id="rId79"/>
    </p:embeddedFont>
    <p:embeddedFont>
      <p:font typeface="DM Serif Display"/>
      <p:regular r:id="rId80"/>
      <p:italic r:id="rId81"/>
    </p:embeddedFont>
    <p:embeddedFont>
      <p:font typeface="Titillium Web ExtraLight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TitilliumWebExtraLight-italic.fntdata"/><Relationship Id="rId83" Type="http://schemas.openxmlformats.org/officeDocument/2006/relationships/font" Target="fonts/TitilliumWebExtraLight-bold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85" Type="http://schemas.openxmlformats.org/officeDocument/2006/relationships/font" Target="fonts/TitilliumWebExtraLight-boldItalic.fnt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DMSerifDisplay-regular.fntdata"/><Relationship Id="rId82" Type="http://schemas.openxmlformats.org/officeDocument/2006/relationships/font" Target="fonts/TitilliumWebExtraLight-regular.fntdata"/><Relationship Id="rId81" Type="http://schemas.openxmlformats.org/officeDocument/2006/relationships/font" Target="fonts/DMSerifDispl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TitilliumWeb-bold.fntdata"/><Relationship Id="rId72" Type="http://schemas.openxmlformats.org/officeDocument/2006/relationships/font" Target="fonts/TitilliumWeb-regular.fntdata"/><Relationship Id="rId31" Type="http://schemas.openxmlformats.org/officeDocument/2006/relationships/slide" Target="slides/slide27.xml"/><Relationship Id="rId75" Type="http://schemas.openxmlformats.org/officeDocument/2006/relationships/font" Target="fonts/TitilliumWeb-boldItalic.fntdata"/><Relationship Id="rId30" Type="http://schemas.openxmlformats.org/officeDocument/2006/relationships/slide" Target="slides/slide26.xml"/><Relationship Id="rId74" Type="http://schemas.openxmlformats.org/officeDocument/2006/relationships/font" Target="fonts/TitilliumWeb-italic.fntdata"/><Relationship Id="rId33" Type="http://schemas.openxmlformats.org/officeDocument/2006/relationships/slide" Target="slides/slide29.xml"/><Relationship Id="rId77" Type="http://schemas.openxmlformats.org/officeDocument/2006/relationships/font" Target="fonts/TitilliumWebLight-bold.fntdata"/><Relationship Id="rId32" Type="http://schemas.openxmlformats.org/officeDocument/2006/relationships/slide" Target="slides/slide28.xml"/><Relationship Id="rId76" Type="http://schemas.openxmlformats.org/officeDocument/2006/relationships/font" Target="fonts/TitilliumWebLight-regular.fntdata"/><Relationship Id="rId35" Type="http://schemas.openxmlformats.org/officeDocument/2006/relationships/slide" Target="slides/slide31.xml"/><Relationship Id="rId79" Type="http://schemas.openxmlformats.org/officeDocument/2006/relationships/font" Target="fonts/TitilliumWebLight-boldItalic.fntdata"/><Relationship Id="rId34" Type="http://schemas.openxmlformats.org/officeDocument/2006/relationships/slide" Target="slides/slide30.xml"/><Relationship Id="rId78" Type="http://schemas.openxmlformats.org/officeDocument/2006/relationships/font" Target="fonts/TitilliumWebLight-italic.fntdata"/><Relationship Id="rId71" Type="http://schemas.openxmlformats.org/officeDocument/2006/relationships/font" Target="fonts/TitilliumWebSemiBold-boldItalic.fntdata"/><Relationship Id="rId70" Type="http://schemas.openxmlformats.org/officeDocument/2006/relationships/font" Target="fonts/TitilliumWebSemiBold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TitilliumWebSemiBold-regular.fntdata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TitilliumWebSemiBold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2ce8861da_0_3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2ce8861d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9d72a9ecd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9d72a9ec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9d72a9ecd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9d72a9e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9d72a9ecd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9d72a9ec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9d72a9ec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9d72a9e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d694a0243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d694a024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9d72a9ecd_0_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9d72a9ec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9d72a9ecd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9d72a9ec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9d72a9ecd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9d72a9ec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9d72a9ecd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9d72a9e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9d72a9ecd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9d72a9ec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9d72a9ecd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9d72a9e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d694a0243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d694a024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3cb6e8b98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e3cb6e8b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d694a0243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d694a024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d694a0243_0_6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d694a0243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9d72a9ecd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9d72a9ec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9d72a9ecd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9d72a9ec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a0c44d013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a0c44d0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d694a0243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4d694a02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09fd32eae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09fd32ea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bc6822c0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2bc6822c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2ce8861da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2ce8861d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2ce8861da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42ce8861d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2ce8861da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42ce8861d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ce8861da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ce8861d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42ce8861da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42ce8861d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2ce8861da_0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42ce8861d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2ce8861da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42ce8861d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26f6d8c0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26f6d8c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2ce8861da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42ce8861d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2ce8861da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42ce8861d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2ce8861da_0_2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42ce8861d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2ce8861da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42ce8861d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42ce8861da_0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42ce8861d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2ce8861da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42ce8861d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42ce8861da_0_2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42ce8861d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2ce8861da_0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42ce8861d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2ce8861da_0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42ce8861d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42ce8861da_0_2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42ce8861d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42ce8861da_0_2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42ce8861d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42ce8861da_0_3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42ce8861d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42ce8861da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42ce8861d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42ce8861da_0_3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42ce8861d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49d72a9ecd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49d72a9ec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4d694a0243_0_2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4d694a024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49d72a9ecd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49d72a9ec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49d72a9ecd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49d72a9ec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49d72a9ecd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49d72a9ec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9d72a9ecd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9d72a9ec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28df7047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28df704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49d72a9ecd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49d72a9ec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49d72a9ecd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49d72a9ec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4d694a0243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4d694a024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4d694a0243_3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4d694a0243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2ce8861da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2ce8861d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d694a0243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d694a02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2ce8861da_0_3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2ce8861d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lor background">
  <p:cSld name="BLANK_1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4"/>
            <a:ext cx="3882108" cy="2241339"/>
          </a:xfrm>
          <a:custGeom>
            <a:rect b="b" l="l" r="r" t="t"/>
            <a:pathLst>
              <a:path extrusionOk="0" h="1486792" w="2575196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02" y="3891625"/>
            <a:ext cx="2167821" cy="1251611"/>
          </a:xfrm>
          <a:custGeom>
            <a:rect b="b" l="l" r="r" t="t"/>
            <a:pathLst>
              <a:path extrusionOk="0" h="830256" w="1438024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-6639" y="-3725"/>
            <a:ext cx="9157265" cy="5150962"/>
          </a:xfrm>
          <a:custGeom>
            <a:rect b="b" l="l" r="r" t="t"/>
            <a:pathLst>
              <a:path extrusionOk="0" h="3411233" w="6064414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⦿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444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⌾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indent="-4445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•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indent="-4445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indent="-4445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indent="-4445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indent="-4445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indent="-4445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indent="-4445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761999" y="762000"/>
            <a:ext cx="599400" cy="472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indent="-381000" lvl="2" marL="13716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1" name="Google Shape;61;p7"/>
          <p:cNvSpPr txBox="1"/>
          <p:nvPr>
            <p:ph idx="3" type="body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rotWithShape="0" algn="bl" dir="16200000" dist="9525">
              <a:schemeClr val="lt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6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gif"/><Relationship Id="rId4" Type="http://schemas.openxmlformats.org/officeDocument/2006/relationships/image" Target="../media/image38.png"/><Relationship Id="rId5" Type="http://schemas.openxmlformats.org/officeDocument/2006/relationships/image" Target="../media/image2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8.gif"/><Relationship Id="rId5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tom.genlis@gmail.com" TargetMode="External"/><Relationship Id="rId4" Type="http://schemas.openxmlformats.org/officeDocument/2006/relationships/hyperlink" Target="mailto:tom.genlis@gmail.com" TargetMode="External"/><Relationship Id="rId5" Type="http://schemas.openxmlformats.org/officeDocument/2006/relationships/hyperlink" Target="mailto:tom.genlis@gmail.com" TargetMode="External"/><Relationship Id="rId6" Type="http://schemas.openxmlformats.org/officeDocument/2006/relationships/image" Target="../media/image4.jpg"/><Relationship Id="rId7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Relationship Id="rId5" Type="http://schemas.openxmlformats.org/officeDocument/2006/relationships/hyperlink" Target="https://github.com/iamavieira/handwritten-digits-mnis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gif"/><Relationship Id="rId4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Relationship Id="rId4" Type="http://schemas.openxmlformats.org/officeDocument/2006/relationships/hyperlink" Target="https://github.com/ultralytics/yolov5" TargetMode="External"/><Relationship Id="rId5" Type="http://schemas.openxmlformats.org/officeDocument/2006/relationships/hyperlink" Target="https://arxiv.org/abs/1512.0232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Relationship Id="rId4" Type="http://schemas.openxmlformats.org/officeDocument/2006/relationships/hyperlink" Target="https://paperswithcode.com/method/u-net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Relationship Id="rId4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7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Relationship Id="rId4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5.png"/><Relationship Id="rId4" Type="http://schemas.openxmlformats.org/officeDocument/2006/relationships/image" Target="../media/image70.png"/><Relationship Id="rId11" Type="http://schemas.openxmlformats.org/officeDocument/2006/relationships/image" Target="../media/image78.png"/><Relationship Id="rId10" Type="http://schemas.openxmlformats.org/officeDocument/2006/relationships/image" Target="../media/image62.png"/><Relationship Id="rId9" Type="http://schemas.openxmlformats.org/officeDocument/2006/relationships/image" Target="../media/image21.png"/><Relationship Id="rId5" Type="http://schemas.openxmlformats.org/officeDocument/2006/relationships/image" Target="../media/image72.png"/><Relationship Id="rId6" Type="http://schemas.openxmlformats.org/officeDocument/2006/relationships/image" Target="../media/image65.png"/><Relationship Id="rId7" Type="http://schemas.openxmlformats.org/officeDocument/2006/relationships/image" Target="../media/image37.png"/><Relationship Id="rId8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9.png"/><Relationship Id="rId4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GDSC-EPITA/gdsc-computer-vision-workshop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discord.gg/3kbcZRFpbm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3.png"/><Relationship Id="rId4" Type="http://schemas.openxmlformats.org/officeDocument/2006/relationships/image" Target="../media/image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84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hyperlink" Target="mailto:tom.genlis@epita.fr" TargetMode="External"/><Relationship Id="rId4" Type="http://schemas.openxmlformats.org/officeDocument/2006/relationships/hyperlink" Target="mailto:tom.genlis@epita.fr" TargetMode="External"/><Relationship Id="rId5" Type="http://schemas.openxmlformats.org/officeDocument/2006/relationships/image" Target="../media/image74.png"/><Relationship Id="rId6" Type="http://schemas.openxmlformats.org/officeDocument/2006/relationships/image" Target="../media/image82.png"/><Relationship Id="rId7" Type="http://schemas.openxmlformats.org/officeDocument/2006/relationships/image" Target="../media/image86.png"/><Relationship Id="rId8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 Vision</a:t>
            </a:r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650" y="874100"/>
            <a:ext cx="1906825" cy="172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90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 ?</a:t>
            </a:r>
            <a:endParaRPr/>
          </a:p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553" y="1524750"/>
            <a:ext cx="3416901" cy="277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2" y="1627900"/>
            <a:ext cx="4384349" cy="246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650" y="692825"/>
            <a:ext cx="2234450" cy="109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0336" y="2035225"/>
            <a:ext cx="3617075" cy="2466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0" y="1627900"/>
            <a:ext cx="4462250" cy="25100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550" y="1627900"/>
            <a:ext cx="2326700" cy="11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5">
            <a:alphaModFix/>
          </a:blip>
          <a:srcRect b="36813" l="1128" r="3223" t="17448"/>
          <a:stretch/>
        </p:blipFill>
        <p:spPr>
          <a:xfrm>
            <a:off x="5040625" y="2841675"/>
            <a:ext cx="3785625" cy="129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00" y="2114338"/>
            <a:ext cx="3020600" cy="169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275" y="1389000"/>
            <a:ext cx="5636126" cy="314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0" y="1627900"/>
            <a:ext cx="4085749" cy="22574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180" y="1627900"/>
            <a:ext cx="4174369" cy="225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ctrTitle"/>
          </p:nvPr>
        </p:nvSpPr>
        <p:spPr>
          <a:xfrm>
            <a:off x="855300" y="2726350"/>
            <a:ext cx="6411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ML</a:t>
            </a:r>
            <a:r>
              <a:rPr lang="en"/>
              <a:t> Concepts</a:t>
            </a:r>
            <a:endParaRPr/>
          </a:p>
        </p:txBody>
      </p:sp>
      <p:sp>
        <p:nvSpPr>
          <p:cNvPr id="218" name="Google Shape;218;p26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Definitions, Examples</a:t>
            </a:r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3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2800" l="0" r="0" t="2895"/>
          <a:stretch/>
        </p:blipFill>
        <p:spPr>
          <a:xfrm>
            <a:off x="6131250" y="426325"/>
            <a:ext cx="2237250" cy="245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r>
              <a:rPr lang="en"/>
              <a:t> Concepts : Datasets &amp; Batching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15431" l="9382" r="7657" t="9768"/>
          <a:stretch/>
        </p:blipFill>
        <p:spPr>
          <a:xfrm>
            <a:off x="855275" y="1627900"/>
            <a:ext cx="3473099" cy="1760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600" y="1627893"/>
            <a:ext cx="3900350" cy="146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36" name="Google Shape;236;p28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00" y="1895862"/>
            <a:ext cx="3008124" cy="175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402" y="684250"/>
            <a:ext cx="5013323" cy="22906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0" name="Google Shape;240;p28"/>
          <p:cNvSpPr txBox="1"/>
          <p:nvPr/>
        </p:nvSpPr>
        <p:spPr>
          <a:xfrm>
            <a:off x="3860841" y="889675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Identity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5907313" y="284050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Kernels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3860841" y="1962225"/>
            <a:ext cx="98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Edge Detection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6466550" y="791963"/>
            <a:ext cx="8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Sharpen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6466550" y="1479113"/>
            <a:ext cx="8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Average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Blur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6466550" y="2251613"/>
            <a:ext cx="8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Gaussian</a:t>
            </a: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Blur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2422588" y="2065225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Result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613775" y="1812650"/>
            <a:ext cx="13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Convolution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422200" y="3711450"/>
            <a:ext cx="3008100" cy="10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Kernel size (in ex :(3, 3))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Strides (in ex : (1, 1))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Padding (in ex : none)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Spatial Context</a:t>
            </a:r>
            <a:endParaRPr sz="1500"/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225" y="3054475"/>
            <a:ext cx="3963700" cy="198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Pooling</a:t>
            </a:r>
            <a:endParaRPr/>
          </a:p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688" y="1409300"/>
            <a:ext cx="4018615" cy="350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Neural Networks</a:t>
            </a:r>
            <a:endParaRPr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00" y="1333100"/>
            <a:ext cx="2105675" cy="204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95" y="3501451"/>
            <a:ext cx="2614275" cy="1313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7" name="Google Shape;267;p30"/>
          <p:cNvPicPr preferRelativeResize="0"/>
          <p:nvPr/>
        </p:nvPicPr>
        <p:blipFill rotWithShape="1">
          <a:blip r:embed="rId5">
            <a:alphaModFix/>
          </a:blip>
          <a:srcRect b="0" l="10067" r="10905" t="0"/>
          <a:stretch/>
        </p:blipFill>
        <p:spPr>
          <a:xfrm>
            <a:off x="3424025" y="1333100"/>
            <a:ext cx="5357772" cy="348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Presentation of myself, Outline and Subject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1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Loss Function</a:t>
            </a:r>
            <a:endParaRPr/>
          </a:p>
        </p:txBody>
      </p:sp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025" y="1472225"/>
            <a:ext cx="6337952" cy="356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Gradient Descent</a:t>
            </a:r>
            <a:endParaRPr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325" y="1409882"/>
            <a:ext cx="3000524" cy="18623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650" y="1409875"/>
            <a:ext cx="3614175" cy="2756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325" y="3363175"/>
            <a:ext cx="3000525" cy="1582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855300" y="836000"/>
            <a:ext cx="82422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Overfitting &amp; Underfitting</a:t>
            </a:r>
            <a:endParaRPr/>
          </a:p>
        </p:txBody>
      </p:sp>
      <p:sp>
        <p:nvSpPr>
          <p:cNvPr id="293" name="Google Shape;293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600" y="1389225"/>
            <a:ext cx="4424790" cy="350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Concepts : Metrics</a:t>
            </a:r>
            <a:endParaRPr/>
          </a:p>
        </p:txBody>
      </p:sp>
      <p:sp>
        <p:nvSpPr>
          <p:cNvPr id="300" name="Google Shape;300;p34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50" y="1438388"/>
            <a:ext cx="7546500" cy="32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Data Augmentation</a:t>
            </a:r>
            <a:endParaRPr/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35"/>
          <p:cNvPicPr preferRelativeResize="0"/>
          <p:nvPr/>
        </p:nvPicPr>
        <p:blipFill rotWithShape="1">
          <a:blip r:embed="rId3">
            <a:alphaModFix/>
          </a:blip>
          <a:srcRect b="0" l="0" r="0" t="9123"/>
          <a:stretch/>
        </p:blipFill>
        <p:spPr>
          <a:xfrm>
            <a:off x="2056825" y="1414338"/>
            <a:ext cx="5030351" cy="3297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Concepts : Post Training Usage</a:t>
            </a:r>
            <a:endParaRPr/>
          </a:p>
        </p:txBody>
      </p:sp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988" y="1520675"/>
            <a:ext cx="4896025" cy="330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Transfer Learning</a:t>
            </a:r>
            <a:endParaRPr/>
          </a:p>
        </p:txBody>
      </p:sp>
      <p:sp>
        <p:nvSpPr>
          <p:cNvPr id="325" name="Google Shape;325;p37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862" y="1511150"/>
            <a:ext cx="6164274" cy="310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Normalization</a:t>
            </a:r>
            <a:endParaRPr/>
          </a:p>
        </p:txBody>
      </p:sp>
      <p:sp>
        <p:nvSpPr>
          <p:cNvPr id="334" name="Google Shape;334;p38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99" y="1488475"/>
            <a:ext cx="6625801" cy="339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Vision ?</a:t>
            </a:r>
            <a:endParaRPr/>
          </a:p>
        </p:txBody>
      </p:sp>
      <p:sp>
        <p:nvSpPr>
          <p:cNvPr id="343" name="Google Shape;343;p39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Progress</a:t>
            </a:r>
            <a:endParaRPr/>
          </a:p>
        </p:txBody>
      </p:sp>
      <p:sp>
        <p:nvSpPr>
          <p:cNvPr id="344" name="Google Shape;344;p39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300" y="619675"/>
            <a:ext cx="1906825" cy="172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90000" stPos="0" sy="-100000" ky="0"/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O</a:t>
            </a:r>
            <a:r>
              <a:rPr lang="en"/>
              <a:t>utline</a:t>
            </a:r>
            <a:endParaRPr/>
          </a:p>
        </p:txBody>
      </p:sp>
      <p:sp>
        <p:nvSpPr>
          <p:cNvPr id="351" name="Google Shape;351;p40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History Of Computer Vision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Computer Vision Subfields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Classification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Localization</a:t>
            </a:r>
            <a:endParaRPr/>
          </a:p>
        </p:txBody>
      </p:sp>
      <p:sp>
        <p:nvSpPr>
          <p:cNvPr id="352" name="Google Shape;352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0"/>
          <p:cNvSpPr txBox="1"/>
          <p:nvPr>
            <p:ph idx="1" type="body"/>
          </p:nvPr>
        </p:nvSpPr>
        <p:spPr>
          <a:xfrm>
            <a:off x="4989075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Object Detection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Segmentation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r>
              <a:rPr lang="en"/>
              <a:t>!</a:t>
            </a:r>
            <a:endParaRPr/>
          </a:p>
        </p:txBody>
      </p:sp>
      <p:sp>
        <p:nvSpPr>
          <p:cNvPr id="109" name="Google Shape;109;p14"/>
          <p:cNvSpPr txBox="1"/>
          <p:nvPr>
            <p:ph idx="4294967295" type="subTitle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I am Tom Genlis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EPITA (2024) ING2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SCIA Major - CV Speciality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tom.genlis@gmail.c</a:t>
            </a:r>
            <a:r>
              <a:rPr lang="en" u="sng">
                <a:solidFill>
                  <a:schemeClr val="hlink"/>
                </a:solidFill>
                <a:hlinkClick r:id="rId4"/>
              </a:rPr>
              <a:t>o</a:t>
            </a:r>
            <a:r>
              <a:rPr lang="en" u="sng">
                <a:solidFill>
                  <a:schemeClr val="hlink"/>
                </a:solidFill>
                <a:hlinkClick r:id="rId5"/>
              </a:rPr>
              <a:t>m</a:t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6">
            <a:alphaModFix/>
          </a:blip>
          <a:srcRect b="2731" l="14987" r="0" t="14990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7">
            <a:alphaModFix/>
          </a:blip>
          <a:srcRect b="0" l="17059" r="-33" t="2104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idx="4294967295" type="ctrTitle"/>
          </p:nvPr>
        </p:nvSpPr>
        <p:spPr>
          <a:xfrm>
            <a:off x="855300" y="2269150"/>
            <a:ext cx="5238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CCDF61"/>
                </a:solidFill>
              </a:rPr>
              <a:t>Computer Vision</a:t>
            </a:r>
            <a:endParaRPr sz="7200">
              <a:solidFill>
                <a:srgbClr val="CCDF61"/>
              </a:solidFill>
            </a:endParaRPr>
          </a:p>
        </p:txBody>
      </p:sp>
      <p:sp>
        <p:nvSpPr>
          <p:cNvPr id="359" name="Google Shape;359;p41"/>
          <p:cNvSpPr txBox="1"/>
          <p:nvPr>
            <p:ph idx="4294967295" type="subTitle"/>
          </p:nvPr>
        </p:nvSpPr>
        <p:spPr>
          <a:xfrm>
            <a:off x="855300" y="3411551"/>
            <a:ext cx="5238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Subfield of AI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361" name="Google Shape;3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650" y="874100"/>
            <a:ext cx="1906825" cy="172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90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Computer Vision</a:t>
            </a:r>
            <a:endParaRPr/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8480584" y="49541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2"/>
          <p:cNvSpPr/>
          <p:nvPr/>
        </p:nvSpPr>
        <p:spPr>
          <a:xfrm>
            <a:off x="0" y="27522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0" y="27522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42"/>
          <p:cNvGrpSpPr/>
          <p:nvPr/>
        </p:nvGrpSpPr>
        <p:grpSpPr>
          <a:xfrm>
            <a:off x="1786339" y="2084651"/>
            <a:ext cx="473400" cy="473400"/>
            <a:chOff x="1786339" y="1703401"/>
            <a:chExt cx="473400" cy="473400"/>
          </a:xfrm>
        </p:grpSpPr>
        <p:sp>
          <p:nvSpPr>
            <p:cNvPr id="371" name="Google Shape;371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73" name="Google Shape;373;p42"/>
          <p:cNvGrpSpPr/>
          <p:nvPr/>
        </p:nvGrpSpPr>
        <p:grpSpPr>
          <a:xfrm>
            <a:off x="3814414" y="2084651"/>
            <a:ext cx="473400" cy="473400"/>
            <a:chOff x="3814414" y="1703401"/>
            <a:chExt cx="473400" cy="473400"/>
          </a:xfrm>
        </p:grpSpPr>
        <p:sp>
          <p:nvSpPr>
            <p:cNvPr id="374" name="Google Shape;374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76" name="Google Shape;376;p42"/>
          <p:cNvGrpSpPr/>
          <p:nvPr/>
        </p:nvGrpSpPr>
        <p:grpSpPr>
          <a:xfrm>
            <a:off x="5842489" y="2084651"/>
            <a:ext cx="473400" cy="473400"/>
            <a:chOff x="5842489" y="1703401"/>
            <a:chExt cx="473400" cy="473400"/>
          </a:xfrm>
        </p:grpSpPr>
        <p:sp>
          <p:nvSpPr>
            <p:cNvPr id="377" name="Google Shape;377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79" name="Google Shape;379;p42"/>
          <p:cNvGrpSpPr/>
          <p:nvPr/>
        </p:nvGrpSpPr>
        <p:grpSpPr>
          <a:xfrm>
            <a:off x="6880814" y="3957550"/>
            <a:ext cx="473400" cy="473400"/>
            <a:chOff x="6880814" y="3576300"/>
            <a:chExt cx="473400" cy="473400"/>
          </a:xfrm>
        </p:grpSpPr>
        <p:sp>
          <p:nvSpPr>
            <p:cNvPr id="380" name="Google Shape;380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82" name="Google Shape;382;p42"/>
          <p:cNvGrpSpPr/>
          <p:nvPr/>
        </p:nvGrpSpPr>
        <p:grpSpPr>
          <a:xfrm>
            <a:off x="4852739" y="3957550"/>
            <a:ext cx="473400" cy="473400"/>
            <a:chOff x="4852739" y="3576300"/>
            <a:chExt cx="473400" cy="473400"/>
          </a:xfrm>
        </p:grpSpPr>
        <p:sp>
          <p:nvSpPr>
            <p:cNvPr id="383" name="Google Shape;383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85" name="Google Shape;385;p42"/>
          <p:cNvGrpSpPr/>
          <p:nvPr/>
        </p:nvGrpSpPr>
        <p:grpSpPr>
          <a:xfrm>
            <a:off x="2824664" y="3957550"/>
            <a:ext cx="473400" cy="473400"/>
            <a:chOff x="2824664" y="3576300"/>
            <a:chExt cx="473400" cy="473400"/>
          </a:xfrm>
        </p:grpSpPr>
        <p:sp>
          <p:nvSpPr>
            <p:cNvPr id="386" name="Google Shape;386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388" name="Google Shape;388;p42"/>
          <p:cNvSpPr txBox="1"/>
          <p:nvPr/>
        </p:nvSpPr>
        <p:spPr>
          <a:xfrm>
            <a:off x="1379850" y="1537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1963 – Larry Roberts, the father of CV, described the process of deriving 3D info about solid objects from 2D photographs.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9" name="Google Shape;389;p42"/>
          <p:cNvSpPr txBox="1"/>
          <p:nvPr/>
        </p:nvSpPr>
        <p:spPr>
          <a:xfrm>
            <a:off x="3377205" y="1537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2001 – Two researchers at MIT introduced the first face detection framework (Viola-Jones) that works in real-time.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5436010" y="1537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2017 – Apple released the iPhone X in 2017, advertising face recognition as one of its primary new features.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2418175" y="434172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1980 – Kunihiko Fukushima built the 'neocognitron', the precursor of modern Convolutional Neural Networks.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4446255" y="4444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2012 – Google Brain's neural network recognized pictures of cats using a deep learning algorithm.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6067835" y="4444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2018 – Alibaba’s AI model scored better than humans in a Stanford University reading and comprehension test.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43"/>
          <p:cNvSpPr txBox="1"/>
          <p:nvPr>
            <p:ph type="title"/>
          </p:nvPr>
        </p:nvSpPr>
        <p:spPr>
          <a:xfrm>
            <a:off x="855300" y="836000"/>
            <a:ext cx="7433400" cy="10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Subfields</a:t>
            </a:r>
            <a:endParaRPr/>
          </a:p>
        </p:txBody>
      </p:sp>
      <p:sp>
        <p:nvSpPr>
          <p:cNvPr id="400" name="Google Shape;400;p43"/>
          <p:cNvSpPr/>
          <p:nvPr/>
        </p:nvSpPr>
        <p:spPr>
          <a:xfrm>
            <a:off x="3505400" y="1521525"/>
            <a:ext cx="1538100" cy="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01" name="Google Shape;4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441475"/>
            <a:ext cx="8096250" cy="330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407" name="Google Shape;407;p44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408" name="Google Shape;408;p44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5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09" name="Google Shape;409;p44"/>
          <p:cNvPicPr preferRelativeResize="0"/>
          <p:nvPr/>
        </p:nvPicPr>
        <p:blipFill rotWithShape="1">
          <a:blip r:embed="rId3">
            <a:alphaModFix/>
          </a:blip>
          <a:srcRect b="1623" l="651" r="661" t="0"/>
          <a:stretch/>
        </p:blipFill>
        <p:spPr>
          <a:xfrm>
            <a:off x="6103725" y="247575"/>
            <a:ext cx="1906824" cy="247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Types</a:t>
            </a:r>
            <a:endParaRPr/>
          </a:p>
        </p:txBody>
      </p:sp>
      <p:sp>
        <p:nvSpPr>
          <p:cNvPr id="415" name="Google Shape;415;p45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5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1627903"/>
            <a:ext cx="7433401" cy="2565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19" name="Google Shape;419;p45"/>
          <p:cNvGrpSpPr/>
          <p:nvPr/>
        </p:nvGrpSpPr>
        <p:grpSpPr>
          <a:xfrm>
            <a:off x="853829" y="4205500"/>
            <a:ext cx="4522096" cy="713450"/>
            <a:chOff x="633502" y="4205500"/>
            <a:chExt cx="5200800" cy="713450"/>
          </a:xfrm>
        </p:grpSpPr>
        <p:cxnSp>
          <p:nvCxnSpPr>
            <p:cNvPr id="420" name="Google Shape;420;p45"/>
            <p:cNvCxnSpPr/>
            <p:nvPr/>
          </p:nvCxnSpPr>
          <p:spPr>
            <a:xfrm rot="10800000">
              <a:off x="633502" y="4205500"/>
              <a:ext cx="1964100" cy="292800"/>
            </a:xfrm>
            <a:prstGeom prst="bentConnector3">
              <a:avLst>
                <a:gd fmla="val 100010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45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100650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2" name="Google Shape;422;p45"/>
            <p:cNvSpPr txBox="1"/>
            <p:nvPr/>
          </p:nvSpPr>
          <p:spPr>
            <a:xfrm>
              <a:off x="2223125" y="4487850"/>
              <a:ext cx="216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Single Object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423" name="Google Shape;423;p45"/>
          <p:cNvGrpSpPr/>
          <p:nvPr/>
        </p:nvGrpSpPr>
        <p:grpSpPr>
          <a:xfrm>
            <a:off x="6151614" y="4205500"/>
            <a:ext cx="2137164" cy="713450"/>
            <a:chOff x="1497525" y="4205500"/>
            <a:chExt cx="4336777" cy="713450"/>
          </a:xfrm>
        </p:grpSpPr>
        <p:cxnSp>
          <p:nvCxnSpPr>
            <p:cNvPr id="424" name="Google Shape;424;p45"/>
            <p:cNvCxnSpPr/>
            <p:nvPr/>
          </p:nvCxnSpPr>
          <p:spPr>
            <a:xfrm rot="10800000">
              <a:off x="1969402" y="4236700"/>
              <a:ext cx="628200" cy="261600"/>
            </a:xfrm>
            <a:prstGeom prst="bentConnector3">
              <a:avLst>
                <a:gd fmla="val 94962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45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99771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6" name="Google Shape;426;p45"/>
            <p:cNvSpPr txBox="1"/>
            <p:nvPr/>
          </p:nvSpPr>
          <p:spPr>
            <a:xfrm>
              <a:off x="1497525" y="4487850"/>
              <a:ext cx="3236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Multiple </a:t>
              </a: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Objects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Example</a:t>
            </a:r>
            <a:endParaRPr/>
          </a:p>
        </p:txBody>
      </p:sp>
      <p:sp>
        <p:nvSpPr>
          <p:cNvPr id="432" name="Google Shape;432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3" name="Google Shape;433;p46"/>
          <p:cNvPicPr preferRelativeResize="0"/>
          <p:nvPr/>
        </p:nvPicPr>
        <p:blipFill rotWithShape="1">
          <a:blip r:embed="rId3">
            <a:alphaModFix/>
          </a:blip>
          <a:srcRect b="2530" l="14148" r="14929" t="3058"/>
          <a:stretch/>
        </p:blipFill>
        <p:spPr>
          <a:xfrm>
            <a:off x="2896125" y="1440200"/>
            <a:ext cx="3315100" cy="330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Example</a:t>
            </a:r>
            <a:endParaRPr/>
          </a:p>
        </p:txBody>
      </p:sp>
      <p:sp>
        <p:nvSpPr>
          <p:cNvPr id="439" name="Google Shape;439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900" y="620801"/>
            <a:ext cx="5030849" cy="162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1" name="Google Shape;4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00401"/>
            <a:ext cx="7593428" cy="2590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2" name="Google Shape;442;p47"/>
          <p:cNvSpPr txBox="1"/>
          <p:nvPr/>
        </p:nvSpPr>
        <p:spPr>
          <a:xfrm>
            <a:off x="61440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r>
              <a:rPr lang="en" u="sng">
                <a:solidFill>
                  <a:schemeClr val="hlink"/>
                </a:solidFill>
                <a:hlinkClick r:id="rId5"/>
              </a:rPr>
              <a:t>Classifying MNIST GitHub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Example Loss</a:t>
            </a:r>
            <a:endParaRPr/>
          </a:p>
        </p:txBody>
      </p:sp>
      <p:sp>
        <p:nvSpPr>
          <p:cNvPr id="448" name="Google Shape;448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48"/>
          <p:cNvPicPr preferRelativeResize="0"/>
          <p:nvPr/>
        </p:nvPicPr>
        <p:blipFill rotWithShape="1">
          <a:blip r:embed="rId3">
            <a:alphaModFix/>
          </a:blip>
          <a:srcRect b="0" l="0" r="0" t="12990"/>
          <a:stretch/>
        </p:blipFill>
        <p:spPr>
          <a:xfrm>
            <a:off x="369475" y="1754425"/>
            <a:ext cx="8405051" cy="201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</p:txBody>
      </p:sp>
      <p:sp>
        <p:nvSpPr>
          <p:cNvPr id="455" name="Google Shape;455;p49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456" name="Google Shape;456;p49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6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7" name="Google Shape;4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501" y="405150"/>
            <a:ext cx="1906950" cy="190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</p:txBody>
      </p:sp>
      <p:sp>
        <p:nvSpPr>
          <p:cNvPr id="463" name="Google Shape;463;p50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0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014" y="1486500"/>
            <a:ext cx="4271962" cy="332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5"/>
          <p:cNvSpPr txBox="1"/>
          <p:nvPr>
            <p:ph idx="4294967295" type="subTitle"/>
          </p:nvPr>
        </p:nvSpPr>
        <p:spPr>
          <a:xfrm>
            <a:off x="841325" y="1181675"/>
            <a:ext cx="70929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SCIA Major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AI &amp; Data Science Major at EPITA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Analysis &amp; Optimization Maths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Deep Learning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CV &amp; NLP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Basics to state-of-the-art algorithms and models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Data Engineering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</a:t>
            </a:r>
            <a:r>
              <a:rPr lang="en"/>
              <a:t>Example</a:t>
            </a:r>
            <a:endParaRPr/>
          </a:p>
        </p:txBody>
      </p:sp>
      <p:sp>
        <p:nvSpPr>
          <p:cNvPr id="472" name="Google Shape;472;p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3" name="Google Shape;473;p51"/>
          <p:cNvPicPr preferRelativeResize="0"/>
          <p:nvPr/>
        </p:nvPicPr>
        <p:blipFill rotWithShape="1">
          <a:blip r:embed="rId3">
            <a:alphaModFix/>
          </a:blip>
          <a:srcRect b="2530" l="14148" r="14929" t="3058"/>
          <a:stretch/>
        </p:blipFill>
        <p:spPr>
          <a:xfrm>
            <a:off x="603925" y="1333100"/>
            <a:ext cx="3315100" cy="330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4" name="Google Shape;4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900" y="1588425"/>
            <a:ext cx="4059250" cy="27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75" name="Google Shape;475;p51"/>
          <p:cNvCxnSpPr>
            <a:stCxn id="473" idx="3"/>
            <a:endCxn id="474" idx="1"/>
          </p:cNvCxnSpPr>
          <p:nvPr/>
        </p:nvCxnSpPr>
        <p:spPr>
          <a:xfrm>
            <a:off x="3919025" y="2987925"/>
            <a:ext cx="1050900" cy="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</a:t>
            </a:r>
            <a:r>
              <a:rPr lang="en"/>
              <a:t>Model Example</a:t>
            </a:r>
            <a:endParaRPr/>
          </a:p>
        </p:txBody>
      </p:sp>
      <p:sp>
        <p:nvSpPr>
          <p:cNvPr id="481" name="Google Shape;481;p52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25" y="1443575"/>
            <a:ext cx="7806575" cy="319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Example Loss</a:t>
            </a:r>
            <a:endParaRPr/>
          </a:p>
        </p:txBody>
      </p:sp>
      <p:sp>
        <p:nvSpPr>
          <p:cNvPr id="490" name="Google Shape;490;p53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3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751" y="1798839"/>
            <a:ext cx="5144499" cy="252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499" name="Google Shape;499;p54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500" name="Google Shape;500;p54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7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01" name="Google Shape;5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350" y="304800"/>
            <a:ext cx="2521100" cy="203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507" name="Google Shape;507;p55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5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526" y="1333100"/>
            <a:ext cx="5544950" cy="367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Steps</a:t>
            </a:r>
            <a:endParaRPr/>
          </a:p>
        </p:txBody>
      </p:sp>
      <p:sp>
        <p:nvSpPr>
          <p:cNvPr id="516" name="Google Shape;516;p56"/>
          <p:cNvSpPr txBox="1"/>
          <p:nvPr>
            <p:ph idx="2" type="body"/>
          </p:nvPr>
        </p:nvSpPr>
        <p:spPr>
          <a:xfrm>
            <a:off x="5670899" y="1533625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phases 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Sliding Window &amp; Non-Maximum Suppression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Object Detection &amp; Classification</a:t>
            </a:r>
            <a:endParaRPr/>
          </a:p>
        </p:txBody>
      </p:sp>
      <p:sp>
        <p:nvSpPr>
          <p:cNvPr id="517" name="Google Shape;517;p5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788" y="1333100"/>
            <a:ext cx="1957250" cy="1537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9" name="Google Shape;5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91" y="3064376"/>
            <a:ext cx="3658424" cy="168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Model Examples</a:t>
            </a:r>
            <a:endParaRPr/>
          </a:p>
        </p:txBody>
      </p:sp>
      <p:sp>
        <p:nvSpPr>
          <p:cNvPr id="525" name="Google Shape;525;p5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100" y="1422650"/>
            <a:ext cx="4299797" cy="3505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7" name="Google Shape;527;p57"/>
          <p:cNvSpPr txBox="1"/>
          <p:nvPr/>
        </p:nvSpPr>
        <p:spPr>
          <a:xfrm>
            <a:off x="0" y="4527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YOLOV5 GitHub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SSD Paper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/>
          <p:nvPr>
            <p:ph type="ctrTitle"/>
          </p:nvPr>
        </p:nvSpPr>
        <p:spPr>
          <a:xfrm>
            <a:off x="855300" y="2726350"/>
            <a:ext cx="7162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533" name="Google Shape;533;p58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534" name="Google Shape;534;p58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8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35" name="Google Shape;5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375" y="290875"/>
            <a:ext cx="3347550" cy="188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33000" stPos="0" sy="-100000" ky="0"/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Architecture</a:t>
            </a:r>
            <a:endParaRPr/>
          </a:p>
        </p:txBody>
      </p:sp>
      <p:sp>
        <p:nvSpPr>
          <p:cNvPr id="541" name="Google Shape;541;p59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9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9188"/>
            <a:ext cx="9144000" cy="2325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Segm. VS Instance Segm.</a:t>
            </a:r>
            <a:endParaRPr/>
          </a:p>
        </p:txBody>
      </p:sp>
      <p:sp>
        <p:nvSpPr>
          <p:cNvPr id="550" name="Google Shape;550;p60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0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54" y="1427375"/>
            <a:ext cx="8405485" cy="3416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Quick Intro to Machine Learning &amp; ML Concepts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General Conference over Computer Vision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Available W</a:t>
            </a:r>
            <a:r>
              <a:rPr lang="en"/>
              <a:t>orkshop (Learn)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Kaggle Contest (Practice)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Feel free to </a:t>
            </a:r>
            <a:r>
              <a:rPr lang="en">
                <a:solidFill>
                  <a:schemeClr val="accent2"/>
                </a:solidFill>
                <a:highlight>
                  <a:schemeClr val="lt2"/>
                </a:highlight>
              </a:rPr>
              <a:t>ask any questions</a:t>
            </a:r>
            <a:r>
              <a:rPr lang="en"/>
              <a:t> regarding this presentation !</a:t>
            </a:r>
            <a:endParaRPr/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</a:t>
            </a:r>
            <a:r>
              <a:rPr lang="en"/>
              <a:t>Segmentation Model Example</a:t>
            </a:r>
            <a:endParaRPr/>
          </a:p>
        </p:txBody>
      </p:sp>
      <p:sp>
        <p:nvSpPr>
          <p:cNvPr id="559" name="Google Shape;559;p61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200" y="1366125"/>
            <a:ext cx="5937774" cy="33506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62" name="Google Shape;562;p61"/>
          <p:cNvGrpSpPr/>
          <p:nvPr/>
        </p:nvGrpSpPr>
        <p:grpSpPr>
          <a:xfrm>
            <a:off x="2799199" y="4589925"/>
            <a:ext cx="2318517" cy="713450"/>
            <a:chOff x="633502" y="4205500"/>
            <a:chExt cx="5200800" cy="713450"/>
          </a:xfrm>
        </p:grpSpPr>
        <p:cxnSp>
          <p:nvCxnSpPr>
            <p:cNvPr id="563" name="Google Shape;563;p61"/>
            <p:cNvCxnSpPr/>
            <p:nvPr/>
          </p:nvCxnSpPr>
          <p:spPr>
            <a:xfrm rot="10800000">
              <a:off x="633502" y="4205500"/>
              <a:ext cx="1964100" cy="292800"/>
            </a:xfrm>
            <a:prstGeom prst="bentConnector3">
              <a:avLst>
                <a:gd fmla="val 99709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61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101735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5" name="Google Shape;565;p61"/>
            <p:cNvSpPr txBox="1"/>
            <p:nvPr/>
          </p:nvSpPr>
          <p:spPr>
            <a:xfrm>
              <a:off x="2223125" y="4487850"/>
              <a:ext cx="216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Encoder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566" name="Google Shape;566;p61"/>
          <p:cNvGrpSpPr/>
          <p:nvPr/>
        </p:nvGrpSpPr>
        <p:grpSpPr>
          <a:xfrm>
            <a:off x="5959873" y="4589925"/>
            <a:ext cx="2683092" cy="713450"/>
            <a:chOff x="-184298" y="4205500"/>
            <a:chExt cx="6018600" cy="713450"/>
          </a:xfrm>
        </p:grpSpPr>
        <p:cxnSp>
          <p:nvCxnSpPr>
            <p:cNvPr id="567" name="Google Shape;567;p61"/>
            <p:cNvCxnSpPr/>
            <p:nvPr/>
          </p:nvCxnSpPr>
          <p:spPr>
            <a:xfrm rot="10800000">
              <a:off x="-184298" y="4245100"/>
              <a:ext cx="2781900" cy="253200"/>
            </a:xfrm>
            <a:prstGeom prst="bentConnector3">
              <a:avLst>
                <a:gd fmla="val 98736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61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101735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9" name="Google Shape;569;p61"/>
            <p:cNvSpPr txBox="1"/>
            <p:nvPr/>
          </p:nvSpPr>
          <p:spPr>
            <a:xfrm>
              <a:off x="171981" y="4487850"/>
              <a:ext cx="216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Decoder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sp>
        <p:nvSpPr>
          <p:cNvPr id="570" name="Google Shape;570;p61"/>
          <p:cNvSpPr txBox="1"/>
          <p:nvPr/>
        </p:nvSpPr>
        <p:spPr>
          <a:xfrm>
            <a:off x="6184775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UNet Paper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</a:t>
            </a:r>
            <a:r>
              <a:rPr lang="en"/>
              <a:t>Segmentation Example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2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2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00" y="1981475"/>
            <a:ext cx="6770401" cy="2596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3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Example Loss</a:t>
            </a:r>
            <a:endParaRPr/>
          </a:p>
        </p:txBody>
      </p:sp>
      <p:sp>
        <p:nvSpPr>
          <p:cNvPr id="585" name="Google Shape;585;p63"/>
          <p:cNvSpPr txBox="1"/>
          <p:nvPr>
            <p:ph idx="1" type="body"/>
          </p:nvPr>
        </p:nvSpPr>
        <p:spPr>
          <a:xfrm>
            <a:off x="4345050" y="2757175"/>
            <a:ext cx="4539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Or</a:t>
            </a:r>
            <a:endParaRPr/>
          </a:p>
        </p:txBody>
      </p:sp>
      <p:sp>
        <p:nvSpPr>
          <p:cNvPr id="586" name="Google Shape;586;p63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8" name="Google Shape;588;p63"/>
          <p:cNvPicPr preferRelativeResize="0"/>
          <p:nvPr/>
        </p:nvPicPr>
        <p:blipFill rotWithShape="1">
          <a:blip r:embed="rId3">
            <a:alphaModFix/>
          </a:blip>
          <a:srcRect b="0" l="0" r="0" t="12990"/>
          <a:stretch/>
        </p:blipFill>
        <p:spPr>
          <a:xfrm>
            <a:off x="2129150" y="1423675"/>
            <a:ext cx="5119025" cy="122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9" name="Google Shape;58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325" y="3069450"/>
            <a:ext cx="3375326" cy="179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"/>
          <p:cNvSpPr txBox="1"/>
          <p:nvPr>
            <p:ph type="ctrTitle"/>
          </p:nvPr>
        </p:nvSpPr>
        <p:spPr>
          <a:xfrm>
            <a:off x="855300" y="2726350"/>
            <a:ext cx="7162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Presentation</a:t>
            </a:r>
            <a:endParaRPr/>
          </a:p>
        </p:txBody>
      </p:sp>
      <p:sp>
        <p:nvSpPr>
          <p:cNvPr id="595" name="Google Shape;595;p64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Explanation of the workshop</a:t>
            </a:r>
            <a:endParaRPr/>
          </a:p>
        </p:txBody>
      </p:sp>
      <p:sp>
        <p:nvSpPr>
          <p:cNvPr id="596" name="Google Shape;596;p64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9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97" name="Google Shape;5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250" y="903888"/>
            <a:ext cx="1054675" cy="1019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33000" stPos="0" sy="-100000" ky="0"/>
          </a:effectLst>
        </p:spPr>
      </p:pic>
      <p:pic>
        <p:nvPicPr>
          <p:cNvPr id="598" name="Google Shape;598;p64"/>
          <p:cNvPicPr preferRelativeResize="0"/>
          <p:nvPr/>
        </p:nvPicPr>
        <p:blipFill rotWithShape="1">
          <a:blip r:embed="rId4">
            <a:alphaModFix/>
          </a:blip>
          <a:srcRect b="17474" l="8986" r="9903" t="8947"/>
          <a:stretch/>
        </p:blipFill>
        <p:spPr>
          <a:xfrm>
            <a:off x="6994250" y="1201400"/>
            <a:ext cx="1800574" cy="722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dk1">
                <a:alpha val="40000"/>
              </a:schemeClr>
            </a:outerShdw>
            <a:reflection blurRad="0" dir="5400000" dist="38100" endA="0" endPos="36000" fadeDir="5400012" kx="0" rotWithShape="0" algn="bl" stA="33000" stPos="0" sy="-100000" ky="0"/>
          </a:effectLst>
        </p:spPr>
      </p:pic>
      <p:pic>
        <p:nvPicPr>
          <p:cNvPr id="599" name="Google Shape;59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250" y="897063"/>
            <a:ext cx="967200" cy="10331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5"/>
          <p:cNvSpPr txBox="1"/>
          <p:nvPr>
            <p:ph idx="4294967295" type="subTitle"/>
          </p:nvPr>
        </p:nvSpPr>
        <p:spPr>
          <a:xfrm>
            <a:off x="855300" y="3411550"/>
            <a:ext cx="676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Google’s open-source library for machine learning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5" name="Google Shape;605;p6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606" name="Google Shape;6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50" y="825075"/>
            <a:ext cx="1838966" cy="196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0000" stPos="0" sy="-100000" ky="0"/>
          </a:effectLst>
        </p:spPr>
      </p:pic>
      <p:sp>
        <p:nvSpPr>
          <p:cNvPr id="607" name="Google Shape;607;p65"/>
          <p:cNvSpPr txBox="1"/>
          <p:nvPr>
            <p:ph idx="4294967295" type="ctrTitle"/>
          </p:nvPr>
        </p:nvSpPr>
        <p:spPr>
          <a:xfrm>
            <a:off x="855300" y="2269150"/>
            <a:ext cx="5238600" cy="1159800"/>
          </a:xfrm>
          <a:prstGeom prst="rect">
            <a:avLst/>
          </a:prstGeom>
          <a:effectLst>
            <a:outerShdw blurRad="171450" rotWithShape="0" algn="bl" dir="2400000" dist="28575">
              <a:srgbClr val="E55B2D"/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8BF3C"/>
                </a:solidFill>
              </a:rPr>
              <a:t>TensorFlow</a:t>
            </a:r>
            <a:endParaRPr sz="7200">
              <a:solidFill>
                <a:srgbClr val="F8BF3C"/>
              </a:solidFill>
            </a:endParaRPr>
          </a:p>
        </p:txBody>
      </p:sp>
      <p:pic>
        <p:nvPicPr>
          <p:cNvPr id="608" name="Google Shape;608;p65"/>
          <p:cNvPicPr preferRelativeResize="0"/>
          <p:nvPr/>
        </p:nvPicPr>
        <p:blipFill rotWithShape="1">
          <a:blip r:embed="rId4">
            <a:alphaModFix/>
          </a:blip>
          <a:srcRect b="0" l="0" r="27771" t="0"/>
          <a:stretch/>
        </p:blipFill>
        <p:spPr>
          <a:xfrm flipH="1" rot="10800000">
            <a:off x="0" y="-225"/>
            <a:ext cx="3905700" cy="22419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6"/>
          <p:cNvSpPr txBox="1"/>
          <p:nvPr>
            <p:ph type="title"/>
          </p:nvPr>
        </p:nvSpPr>
        <p:spPr>
          <a:xfrm>
            <a:off x="92025" y="114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614" name="Google Shape;614;p6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66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3081638" y="-167575"/>
            <a:ext cx="4787977" cy="5490452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6"/>
          <p:cNvSpPr txBox="1"/>
          <p:nvPr/>
        </p:nvSpPr>
        <p:spPr>
          <a:xfrm>
            <a:off x="2479717" y="620920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7" name="Google Shape;617;p66"/>
          <p:cNvSpPr txBox="1"/>
          <p:nvPr/>
        </p:nvSpPr>
        <p:spPr>
          <a:xfrm>
            <a:off x="2758838" y="18132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8" name="Google Shape;618;p66"/>
          <p:cNvSpPr txBox="1"/>
          <p:nvPr/>
        </p:nvSpPr>
        <p:spPr>
          <a:xfrm>
            <a:off x="2822168" y="923179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9" name="Google Shape;619;p66"/>
          <p:cNvSpPr txBox="1"/>
          <p:nvPr/>
        </p:nvSpPr>
        <p:spPr>
          <a:xfrm>
            <a:off x="2842875" y="150757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20" name="Google Shape;620;p66"/>
          <p:cNvSpPr txBox="1"/>
          <p:nvPr/>
        </p:nvSpPr>
        <p:spPr>
          <a:xfrm>
            <a:off x="2822175" y="2128000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21" name="Google Shape;621;p66"/>
          <p:cNvSpPr txBox="1"/>
          <p:nvPr/>
        </p:nvSpPr>
        <p:spPr>
          <a:xfrm>
            <a:off x="2842875" y="2615113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6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22" name="Google Shape;622;p66"/>
          <p:cNvSpPr txBox="1"/>
          <p:nvPr/>
        </p:nvSpPr>
        <p:spPr>
          <a:xfrm>
            <a:off x="2822175" y="321752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7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23" name="Google Shape;623;p66"/>
          <p:cNvSpPr txBox="1"/>
          <p:nvPr/>
        </p:nvSpPr>
        <p:spPr>
          <a:xfrm>
            <a:off x="2842875" y="376457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8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24" name="Google Shape;624;p66"/>
          <p:cNvSpPr txBox="1"/>
          <p:nvPr/>
        </p:nvSpPr>
        <p:spPr>
          <a:xfrm>
            <a:off x="2490864" y="4123013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9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25" name="Google Shape;625;p66"/>
          <p:cNvSpPr/>
          <p:nvPr/>
        </p:nvSpPr>
        <p:spPr>
          <a:xfrm>
            <a:off x="3376275" y="255375"/>
            <a:ext cx="2839800" cy="61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6"/>
          <p:cNvSpPr/>
          <p:nvPr/>
        </p:nvSpPr>
        <p:spPr>
          <a:xfrm>
            <a:off x="3376275" y="879950"/>
            <a:ext cx="4043700" cy="25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6"/>
          <p:cNvSpPr/>
          <p:nvPr/>
        </p:nvSpPr>
        <p:spPr>
          <a:xfrm>
            <a:off x="3376275" y="1148600"/>
            <a:ext cx="3684600" cy="32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6"/>
          <p:cNvSpPr/>
          <p:nvPr/>
        </p:nvSpPr>
        <p:spPr>
          <a:xfrm>
            <a:off x="3376275" y="1513850"/>
            <a:ext cx="3822600" cy="73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6"/>
          <p:cNvSpPr/>
          <p:nvPr/>
        </p:nvSpPr>
        <p:spPr>
          <a:xfrm>
            <a:off x="3376275" y="2283850"/>
            <a:ext cx="4285200" cy="42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6"/>
          <p:cNvSpPr/>
          <p:nvPr/>
        </p:nvSpPr>
        <p:spPr>
          <a:xfrm>
            <a:off x="3376275" y="2744725"/>
            <a:ext cx="2656200" cy="49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6"/>
          <p:cNvSpPr/>
          <p:nvPr/>
        </p:nvSpPr>
        <p:spPr>
          <a:xfrm>
            <a:off x="3376275" y="3281425"/>
            <a:ext cx="4285200" cy="61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6"/>
          <p:cNvSpPr/>
          <p:nvPr/>
        </p:nvSpPr>
        <p:spPr>
          <a:xfrm>
            <a:off x="3376275" y="3937225"/>
            <a:ext cx="2617200" cy="39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6"/>
          <p:cNvSpPr/>
          <p:nvPr/>
        </p:nvSpPr>
        <p:spPr>
          <a:xfrm>
            <a:off x="3376275" y="4370125"/>
            <a:ext cx="3070500" cy="25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66"/>
          <p:cNvGrpSpPr/>
          <p:nvPr/>
        </p:nvGrpSpPr>
        <p:grpSpPr>
          <a:xfrm>
            <a:off x="272050" y="577175"/>
            <a:ext cx="2617150" cy="1768812"/>
            <a:chOff x="57650" y="591275"/>
            <a:chExt cx="2617150" cy="1768812"/>
          </a:xfrm>
        </p:grpSpPr>
        <p:pic>
          <p:nvPicPr>
            <p:cNvPr id="635" name="Google Shape;635;p66"/>
            <p:cNvPicPr preferRelativeResize="0"/>
            <p:nvPr/>
          </p:nvPicPr>
          <p:blipFill rotWithShape="1">
            <a:blip r:embed="rId4">
              <a:alphaModFix/>
            </a:blip>
            <a:srcRect b="20780" l="4131" r="23389" t="20862"/>
            <a:stretch/>
          </p:blipFill>
          <p:spPr>
            <a:xfrm>
              <a:off x="57650" y="1245125"/>
              <a:ext cx="2461800" cy="111496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36" name="Google Shape;636;p66"/>
            <p:cNvCxnSpPr/>
            <p:nvPr/>
          </p:nvCxnSpPr>
          <p:spPr>
            <a:xfrm rot="-5400000">
              <a:off x="2196900" y="746075"/>
              <a:ext cx="632700" cy="323100"/>
            </a:xfrm>
            <a:prstGeom prst="bentConnector3">
              <a:avLst>
                <a:gd fmla="val 10107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37" name="Google Shape;637;p66"/>
          <p:cNvGrpSpPr/>
          <p:nvPr/>
        </p:nvGrpSpPr>
        <p:grpSpPr>
          <a:xfrm>
            <a:off x="63521" y="987752"/>
            <a:ext cx="8773246" cy="2849509"/>
            <a:chOff x="57650" y="753795"/>
            <a:chExt cx="8773246" cy="2849509"/>
          </a:xfrm>
        </p:grpSpPr>
        <p:pic>
          <p:nvPicPr>
            <p:cNvPr id="638" name="Google Shape;638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50" y="1469325"/>
              <a:ext cx="2461799" cy="213397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639" name="Google Shape;639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76275" y="1212500"/>
              <a:ext cx="5454621" cy="21339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1000"/>
                </a:srgbClr>
              </a:outerShdw>
            </a:effectLst>
          </p:spPr>
        </p:pic>
        <p:cxnSp>
          <p:nvCxnSpPr>
            <p:cNvPr id="640" name="Google Shape;640;p66"/>
            <p:cNvCxnSpPr/>
            <p:nvPr/>
          </p:nvCxnSpPr>
          <p:spPr>
            <a:xfrm>
              <a:off x="2454850" y="2194050"/>
              <a:ext cx="1189500" cy="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1" name="Google Shape;641;p66"/>
            <p:cNvCxnSpPr/>
            <p:nvPr/>
          </p:nvCxnSpPr>
          <p:spPr>
            <a:xfrm rot="-5400000">
              <a:off x="2147317" y="958095"/>
              <a:ext cx="693600" cy="285000"/>
            </a:xfrm>
            <a:prstGeom prst="bentConnector3">
              <a:avLst>
                <a:gd fmla="val 10000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642" name="Google Shape;642;p66"/>
          <p:cNvSpPr/>
          <p:nvPr/>
        </p:nvSpPr>
        <p:spPr>
          <a:xfrm>
            <a:off x="3376275" y="4667125"/>
            <a:ext cx="2318100" cy="39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6"/>
          <p:cNvSpPr txBox="1"/>
          <p:nvPr/>
        </p:nvSpPr>
        <p:spPr>
          <a:xfrm>
            <a:off x="2639444" y="4502811"/>
            <a:ext cx="75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10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644" name="Google Shape;644;p66"/>
          <p:cNvCxnSpPr/>
          <p:nvPr/>
        </p:nvCxnSpPr>
        <p:spPr>
          <a:xfrm>
            <a:off x="3006223" y="1019613"/>
            <a:ext cx="28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45" name="Google Shape;645;p66"/>
          <p:cNvCxnSpPr/>
          <p:nvPr/>
        </p:nvCxnSpPr>
        <p:spPr>
          <a:xfrm>
            <a:off x="2981727" y="4498975"/>
            <a:ext cx="28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646" name="Google Shape;646;p66"/>
          <p:cNvGrpSpPr/>
          <p:nvPr/>
        </p:nvGrpSpPr>
        <p:grpSpPr>
          <a:xfrm>
            <a:off x="76212" y="1897600"/>
            <a:ext cx="2870525" cy="2149063"/>
            <a:chOff x="92025" y="1914438"/>
            <a:chExt cx="2870525" cy="2149063"/>
          </a:xfrm>
        </p:grpSpPr>
        <p:pic>
          <p:nvPicPr>
            <p:cNvPr id="647" name="Google Shape;647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025" y="2606665"/>
              <a:ext cx="2839799" cy="145683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48" name="Google Shape;648;p66"/>
            <p:cNvCxnSpPr/>
            <p:nvPr/>
          </p:nvCxnSpPr>
          <p:spPr>
            <a:xfrm rot="-5400000">
              <a:off x="2484650" y="2069238"/>
              <a:ext cx="632700" cy="323100"/>
            </a:xfrm>
            <a:prstGeom prst="bentConnector3">
              <a:avLst>
                <a:gd fmla="val 10107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49" name="Google Shape;649;p66"/>
          <p:cNvGrpSpPr/>
          <p:nvPr/>
        </p:nvGrpSpPr>
        <p:grpSpPr>
          <a:xfrm>
            <a:off x="39434" y="2502098"/>
            <a:ext cx="2870550" cy="1889173"/>
            <a:chOff x="92025" y="2537125"/>
            <a:chExt cx="2870550" cy="1889173"/>
          </a:xfrm>
        </p:grpSpPr>
        <p:pic>
          <p:nvPicPr>
            <p:cNvPr id="650" name="Google Shape;650;p66"/>
            <p:cNvPicPr preferRelativeResize="0"/>
            <p:nvPr/>
          </p:nvPicPr>
          <p:blipFill rotWithShape="1">
            <a:blip r:embed="rId8">
              <a:alphaModFix/>
            </a:blip>
            <a:srcRect b="15431" l="9382" r="7657" t="9768"/>
            <a:stretch/>
          </p:blipFill>
          <p:spPr>
            <a:xfrm>
              <a:off x="92025" y="2971593"/>
              <a:ext cx="2870550" cy="145470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51" name="Google Shape;651;p66"/>
            <p:cNvCxnSpPr/>
            <p:nvPr/>
          </p:nvCxnSpPr>
          <p:spPr>
            <a:xfrm rot="-5400000">
              <a:off x="2622075" y="2558575"/>
              <a:ext cx="361800" cy="318900"/>
            </a:xfrm>
            <a:prstGeom prst="bentConnector3">
              <a:avLst>
                <a:gd fmla="val 9920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52" name="Google Shape;652;p66"/>
          <p:cNvGrpSpPr/>
          <p:nvPr/>
        </p:nvGrpSpPr>
        <p:grpSpPr>
          <a:xfrm>
            <a:off x="272038" y="1678525"/>
            <a:ext cx="2709675" cy="1327737"/>
            <a:chOff x="197525" y="1676713"/>
            <a:chExt cx="2709675" cy="1327737"/>
          </a:xfrm>
        </p:grpSpPr>
        <p:pic>
          <p:nvPicPr>
            <p:cNvPr id="653" name="Google Shape;653;p6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97525" y="1676713"/>
              <a:ext cx="2671000" cy="100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54" name="Google Shape;654;p66"/>
            <p:cNvCxnSpPr/>
            <p:nvPr/>
          </p:nvCxnSpPr>
          <p:spPr>
            <a:xfrm>
              <a:off x="2519300" y="2698750"/>
              <a:ext cx="387900" cy="305700"/>
            </a:xfrm>
            <a:prstGeom prst="bentConnector3">
              <a:avLst>
                <a:gd fmla="val 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55" name="Google Shape;655;p66"/>
          <p:cNvGrpSpPr/>
          <p:nvPr/>
        </p:nvGrpSpPr>
        <p:grpSpPr>
          <a:xfrm>
            <a:off x="2670892" y="350508"/>
            <a:ext cx="3916080" cy="3285350"/>
            <a:chOff x="2694637" y="328025"/>
            <a:chExt cx="3916080" cy="3285350"/>
          </a:xfrm>
        </p:grpSpPr>
        <p:pic>
          <p:nvPicPr>
            <p:cNvPr id="656" name="Google Shape;656;p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94637" y="328025"/>
              <a:ext cx="3916080" cy="2722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57" name="Google Shape;657;p66"/>
            <p:cNvCxnSpPr>
              <a:stCxn id="656" idx="1"/>
            </p:cNvCxnSpPr>
            <p:nvPr/>
          </p:nvCxnSpPr>
          <p:spPr>
            <a:xfrm>
              <a:off x="2694637" y="1689475"/>
              <a:ext cx="282000" cy="1923900"/>
            </a:xfrm>
            <a:prstGeom prst="bentConnector4">
              <a:avLst>
                <a:gd fmla="val -84441" name="adj1"/>
                <a:gd fmla="val 99815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58" name="Google Shape;658;p66"/>
          <p:cNvGrpSpPr/>
          <p:nvPr/>
        </p:nvGrpSpPr>
        <p:grpSpPr>
          <a:xfrm>
            <a:off x="2490973" y="1143316"/>
            <a:ext cx="4124701" cy="3349010"/>
            <a:chOff x="2490973" y="1143316"/>
            <a:chExt cx="4124701" cy="3349010"/>
          </a:xfrm>
        </p:grpSpPr>
        <p:pic>
          <p:nvPicPr>
            <p:cNvPr id="659" name="Google Shape;659;p6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793073" y="1143316"/>
              <a:ext cx="3822601" cy="267022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60" name="Google Shape;660;p66"/>
            <p:cNvCxnSpPr>
              <a:stCxn id="659" idx="1"/>
              <a:endCxn id="624" idx="1"/>
            </p:cNvCxnSpPr>
            <p:nvPr/>
          </p:nvCxnSpPr>
          <p:spPr>
            <a:xfrm flipH="1">
              <a:off x="2490973" y="2478426"/>
              <a:ext cx="302100" cy="2013900"/>
            </a:xfrm>
            <a:prstGeom prst="bentConnector3">
              <a:avLst>
                <a:gd fmla="val 15916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Subject</a:t>
            </a:r>
            <a:endParaRPr/>
          </a:p>
        </p:txBody>
      </p:sp>
      <p:sp>
        <p:nvSpPr>
          <p:cNvPr id="666" name="Google Shape;666;p67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7"/>
          <p:cNvSpPr txBox="1"/>
          <p:nvPr>
            <p:ph idx="2" type="body"/>
          </p:nvPr>
        </p:nvSpPr>
        <p:spPr>
          <a:xfrm>
            <a:off x="4815600" y="1627900"/>
            <a:ext cx="4019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Classification problem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Model improvements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</a:t>
            </a:r>
            <a:r>
              <a:rPr lang="en"/>
              <a:t>ata improvements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Model testing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Model exporting</a:t>
            </a:r>
            <a:endParaRPr/>
          </a:p>
        </p:txBody>
      </p:sp>
      <p:sp>
        <p:nvSpPr>
          <p:cNvPr id="668" name="Google Shape;668;p6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9" name="Google Shape;6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1603125"/>
            <a:ext cx="3656300" cy="291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Relationships</a:t>
            </a:r>
            <a:endParaRPr/>
          </a:p>
        </p:txBody>
      </p:sp>
      <p:sp>
        <p:nvSpPr>
          <p:cNvPr id="675" name="Google Shape;675;p68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8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8" name="Google Shape;6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100" y="299825"/>
            <a:ext cx="3432852" cy="430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9"/>
          <p:cNvSpPr txBox="1"/>
          <p:nvPr>
            <p:ph type="ctrTitle"/>
          </p:nvPr>
        </p:nvSpPr>
        <p:spPr>
          <a:xfrm>
            <a:off x="855300" y="2726350"/>
            <a:ext cx="7162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Contest</a:t>
            </a:r>
            <a:endParaRPr/>
          </a:p>
        </p:txBody>
      </p:sp>
      <p:sp>
        <p:nvSpPr>
          <p:cNvPr id="684" name="Google Shape;684;p69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Contest subject &amp; rules</a:t>
            </a:r>
            <a:endParaRPr/>
          </a:p>
        </p:txBody>
      </p:sp>
      <p:sp>
        <p:nvSpPr>
          <p:cNvPr id="685" name="Google Shape;685;p69"/>
          <p:cNvSpPr txBox="1"/>
          <p:nvPr/>
        </p:nvSpPr>
        <p:spPr>
          <a:xfrm>
            <a:off x="739326" y="543375"/>
            <a:ext cx="2128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10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86" name="Google Shape;686;p69"/>
          <p:cNvPicPr preferRelativeResize="0"/>
          <p:nvPr/>
        </p:nvPicPr>
        <p:blipFill rotWithShape="1">
          <a:blip r:embed="rId3">
            <a:alphaModFix/>
          </a:blip>
          <a:srcRect b="3794" l="22826" r="22116" t="3432"/>
          <a:stretch/>
        </p:blipFill>
        <p:spPr>
          <a:xfrm>
            <a:off x="7297708" y="582075"/>
            <a:ext cx="967667" cy="163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0000" stPos="0" sy="-100000" ky="0"/>
          </a:effectLst>
        </p:spPr>
      </p:pic>
      <p:pic>
        <p:nvPicPr>
          <p:cNvPr id="687" name="Google Shape;68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200" y="951775"/>
            <a:ext cx="1460200" cy="14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0"/>
          <p:cNvSpPr txBox="1"/>
          <p:nvPr>
            <p:ph idx="4294967295" type="ctrTitle"/>
          </p:nvPr>
        </p:nvSpPr>
        <p:spPr>
          <a:xfrm>
            <a:off x="855300" y="2269150"/>
            <a:ext cx="5238600" cy="1159800"/>
          </a:xfrm>
          <a:prstGeom prst="rect">
            <a:avLst/>
          </a:prstGeom>
          <a:effectLst>
            <a:outerShdw blurRad="171450" rotWithShape="0" algn="bl" dir="2400000" dist="28575">
              <a:srgbClr val="00226D"/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20BEFF"/>
                </a:solidFill>
              </a:rPr>
              <a:t>Kaggle</a:t>
            </a:r>
            <a:endParaRPr sz="7200">
              <a:solidFill>
                <a:srgbClr val="20BEFF"/>
              </a:solidFill>
            </a:endParaRPr>
          </a:p>
        </p:txBody>
      </p:sp>
      <p:sp>
        <p:nvSpPr>
          <p:cNvPr id="693" name="Google Shape;693;p70"/>
          <p:cNvSpPr txBox="1"/>
          <p:nvPr>
            <p:ph idx="4294967295" type="subTitle"/>
          </p:nvPr>
        </p:nvSpPr>
        <p:spPr>
          <a:xfrm>
            <a:off x="855300" y="3411550"/>
            <a:ext cx="676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Google’s p</a:t>
            </a:r>
            <a:r>
              <a:rPr lang="en">
                <a:solidFill>
                  <a:schemeClr val="lt1"/>
                </a:solidFill>
              </a:rPr>
              <a:t>latform for data science competitions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4" name="Google Shape;694;p7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695" name="Google Shape;6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400" y="747400"/>
            <a:ext cx="2208800" cy="220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696" name="Google Shape;696;p70"/>
          <p:cNvPicPr preferRelativeResize="0"/>
          <p:nvPr/>
        </p:nvPicPr>
        <p:blipFill rotWithShape="1">
          <a:blip r:embed="rId4">
            <a:alphaModFix/>
          </a:blip>
          <a:srcRect b="0" l="0" r="53196" t="0"/>
          <a:stretch/>
        </p:blipFill>
        <p:spPr>
          <a:xfrm flipH="1" rot="10800000">
            <a:off x="0" y="-225"/>
            <a:ext cx="3905700" cy="22419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Links</a:t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855300" y="1690775"/>
            <a:ext cx="25713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github.com/GDSC-EPITA/gdsc-computer-vision-workshop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300" y="2265751"/>
            <a:ext cx="2516116" cy="2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5604475" y="1690775"/>
            <a:ext cx="25713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discord.gg/3kbcZRFpbm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7825" y="2238550"/>
            <a:ext cx="2516125" cy="253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1426" y="3151664"/>
            <a:ext cx="712274" cy="71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03952" y="3075538"/>
            <a:ext cx="767451" cy="86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Contest </a:t>
            </a:r>
            <a:r>
              <a:rPr lang="en"/>
              <a:t>Subject</a:t>
            </a:r>
            <a:endParaRPr/>
          </a:p>
        </p:txBody>
      </p:sp>
      <p:sp>
        <p:nvSpPr>
          <p:cNvPr id="702" name="Google Shape;702;p71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1"/>
          <p:cNvSpPr txBox="1"/>
          <p:nvPr>
            <p:ph idx="2" type="body"/>
          </p:nvPr>
        </p:nvSpPr>
        <p:spPr>
          <a:xfrm>
            <a:off x="4815600" y="787875"/>
            <a:ext cx="4019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Classification problem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Minecraft Biome Dataset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No transfer learning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Maximum 22 layers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Skeleton provided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Prizes will be announced</a:t>
            </a:r>
            <a:endParaRPr/>
          </a:p>
        </p:txBody>
      </p:sp>
      <p:sp>
        <p:nvSpPr>
          <p:cNvPr id="704" name="Google Shape;704;p7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5" name="Google Shape;70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77" y="1508410"/>
            <a:ext cx="4019700" cy="31093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706" name="Google Shape;706;p71"/>
          <p:cNvGrpSpPr/>
          <p:nvPr/>
        </p:nvGrpSpPr>
        <p:grpSpPr>
          <a:xfrm>
            <a:off x="4815600" y="2677050"/>
            <a:ext cx="3969817" cy="2457600"/>
            <a:chOff x="3960400" y="1723950"/>
            <a:chExt cx="3969817" cy="2457600"/>
          </a:xfrm>
        </p:grpSpPr>
        <p:sp>
          <p:nvSpPr>
            <p:cNvPr id="707" name="Google Shape;707;p71"/>
            <p:cNvSpPr/>
            <p:nvPr/>
          </p:nvSpPr>
          <p:spPr>
            <a:xfrm>
              <a:off x="5754956" y="2755950"/>
              <a:ext cx="822900" cy="393600"/>
            </a:xfrm>
            <a:prstGeom prst="homePlate">
              <a:avLst>
                <a:gd fmla="val 32030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0" lIns="2743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08" name="Google Shape;708;p71"/>
            <p:cNvSpPr/>
            <p:nvPr/>
          </p:nvSpPr>
          <p:spPr>
            <a:xfrm>
              <a:off x="5094872" y="2755950"/>
              <a:ext cx="822900" cy="393600"/>
            </a:xfrm>
            <a:prstGeom prst="homePlate">
              <a:avLst>
                <a:gd fmla="val 3203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0" lIns="2743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JULY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09" name="Google Shape;709;p71"/>
            <p:cNvSpPr/>
            <p:nvPr/>
          </p:nvSpPr>
          <p:spPr>
            <a:xfrm>
              <a:off x="4434788" y="2755950"/>
              <a:ext cx="822900" cy="393600"/>
            </a:xfrm>
            <a:prstGeom prst="homePlate">
              <a:avLst>
                <a:gd fmla="val 3203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0" lIns="2743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JUNE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10" name="Google Shape;710;p71"/>
            <p:cNvSpPr/>
            <p:nvPr/>
          </p:nvSpPr>
          <p:spPr>
            <a:xfrm>
              <a:off x="3960400" y="2757575"/>
              <a:ext cx="637200" cy="393600"/>
            </a:xfrm>
            <a:prstGeom prst="homePlate">
              <a:avLst>
                <a:gd fmla="val 32030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</a:endParaRPr>
            </a:p>
          </p:txBody>
        </p:sp>
        <p:cxnSp>
          <p:nvCxnSpPr>
            <p:cNvPr id="711" name="Google Shape;711;p71"/>
            <p:cNvCxnSpPr/>
            <p:nvPr/>
          </p:nvCxnSpPr>
          <p:spPr>
            <a:xfrm rot="10800000">
              <a:off x="5037428" y="2281931"/>
              <a:ext cx="0" cy="498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712" name="Google Shape;712;p71"/>
            <p:cNvSpPr txBox="1"/>
            <p:nvPr/>
          </p:nvSpPr>
          <p:spPr>
            <a:xfrm>
              <a:off x="5037425" y="1723950"/>
              <a:ext cx="26499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27C93F"/>
                  </a:solidFill>
                  <a:highlight>
                    <a:schemeClr val="dk1"/>
                  </a:highlight>
                  <a:latin typeface="Titillium Web"/>
                  <a:ea typeface="Titillium Web"/>
                  <a:cs typeface="Titillium Web"/>
                  <a:sym typeface="Titillium Web"/>
                </a:rPr>
                <a:t>22nd</a:t>
              </a:r>
              <a:r>
                <a:rPr b="1" lang="en" sz="900">
                  <a:solidFill>
                    <a:srgbClr val="27C93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en" sz="9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June (in 1 week)</a:t>
              </a:r>
              <a:endParaRPr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Competition Starts</a:t>
              </a:r>
              <a:endParaRPr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713" name="Google Shape;713;p71"/>
            <p:cNvCxnSpPr/>
            <p:nvPr/>
          </p:nvCxnSpPr>
          <p:spPr>
            <a:xfrm rot="10800000">
              <a:off x="5708192" y="3124969"/>
              <a:ext cx="0" cy="498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714" name="Google Shape;714;p71"/>
            <p:cNvSpPr txBox="1"/>
            <p:nvPr/>
          </p:nvSpPr>
          <p:spPr>
            <a:xfrm>
              <a:off x="5665517" y="3648150"/>
              <a:ext cx="22647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E55B2D"/>
                  </a:solidFill>
                  <a:highlight>
                    <a:schemeClr val="dk1"/>
                  </a:highlight>
                  <a:latin typeface="Titillium Web"/>
                  <a:ea typeface="Titillium Web"/>
                  <a:cs typeface="Titillium Web"/>
                  <a:sym typeface="Titillium Web"/>
                </a:rPr>
                <a:t>20</a:t>
              </a:r>
              <a:r>
                <a:rPr b="1" lang="en" sz="900">
                  <a:solidFill>
                    <a:srgbClr val="E55B2D"/>
                  </a:solidFill>
                  <a:highlight>
                    <a:schemeClr val="dk1"/>
                  </a:highlight>
                  <a:latin typeface="Titillium Web"/>
                  <a:ea typeface="Titillium Web"/>
                  <a:cs typeface="Titillium Web"/>
                  <a:sym typeface="Titillium Web"/>
                </a:rPr>
                <a:t>th</a:t>
              </a:r>
              <a:r>
                <a:rPr b="1" lang="en" sz="900">
                  <a:solidFill>
                    <a:srgbClr val="E55B2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en" sz="9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July (in 5 weeks)</a:t>
              </a:r>
              <a:endParaRPr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Competition Ends</a:t>
              </a:r>
              <a:endParaRPr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15" name="Google Shape;715;p71"/>
          <p:cNvSpPr txBox="1"/>
          <p:nvPr/>
        </p:nvSpPr>
        <p:spPr>
          <a:xfrm>
            <a:off x="5181250" y="3382700"/>
            <a:ext cx="77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2023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716" name="Google Shape;7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1227" y="2534631"/>
            <a:ext cx="310873" cy="35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Contest Tips</a:t>
            </a:r>
            <a:endParaRPr/>
          </a:p>
        </p:txBody>
      </p:sp>
      <p:sp>
        <p:nvSpPr>
          <p:cNvPr id="722" name="Google Shape;722;p72"/>
          <p:cNvSpPr txBox="1"/>
          <p:nvPr>
            <p:ph idx="1" type="body"/>
          </p:nvPr>
        </p:nvSpPr>
        <p:spPr>
          <a:xfrm>
            <a:off x="855275" y="1627900"/>
            <a:ext cx="36900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Use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uccessive convolutions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Take a look at the architecture of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VGG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Validation dataset </a:t>
            </a:r>
            <a:r>
              <a:rPr lang="en"/>
              <a:t>is closest to reality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Data is very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unbalanced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Don’t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overfit </a:t>
            </a:r>
            <a:r>
              <a:rPr lang="en"/>
              <a:t>too much !</a:t>
            </a:r>
            <a:endParaRPr/>
          </a:p>
        </p:txBody>
      </p:sp>
      <p:sp>
        <p:nvSpPr>
          <p:cNvPr id="723" name="Google Shape;723;p72"/>
          <p:cNvSpPr txBox="1"/>
          <p:nvPr>
            <p:ph idx="2" type="body"/>
          </p:nvPr>
        </p:nvSpPr>
        <p:spPr>
          <a:xfrm>
            <a:off x="4815600" y="1627900"/>
            <a:ext cx="40824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Don’t forget to create your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CSV submission </a:t>
            </a:r>
            <a:r>
              <a:rPr lang="en"/>
              <a:t>during execution 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Inspire yourself from the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workshop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Don’t hesitate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to contact </a:t>
            </a:r>
            <a:r>
              <a:rPr lang="en"/>
              <a:t>SCIA folks 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3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notice ?</a:t>
            </a:r>
            <a:endParaRPr/>
          </a:p>
        </p:txBody>
      </p:sp>
      <p:sp>
        <p:nvSpPr>
          <p:cNvPr id="730" name="Google Shape;730;p73"/>
          <p:cNvSpPr txBox="1"/>
          <p:nvPr>
            <p:ph idx="4294967295" type="subTitle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20% of the photo </a:t>
            </a: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is </a:t>
            </a: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computer generated !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>
                <a:solidFill>
                  <a:srgbClr val="CCCCCC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(DALLE-2 from OpenAI)</a:t>
            </a:r>
            <a:endParaRPr i="1">
              <a:solidFill>
                <a:srgbClr val="CCCCCC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pic>
        <p:nvPicPr>
          <p:cNvPr id="731" name="Google Shape;731;p73"/>
          <p:cNvPicPr preferRelativeResize="0"/>
          <p:nvPr/>
        </p:nvPicPr>
        <p:blipFill rotWithShape="1">
          <a:blip r:embed="rId3">
            <a:alphaModFix/>
          </a:blip>
          <a:srcRect b="2731" l="14987" r="0" t="14990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732" name="Google Shape;732;p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3" name="Google Shape;733;p73"/>
          <p:cNvPicPr preferRelativeResize="0"/>
          <p:nvPr/>
        </p:nvPicPr>
        <p:blipFill rotWithShape="1">
          <a:blip r:embed="rId4">
            <a:alphaModFix/>
          </a:blip>
          <a:srcRect b="0" l="17059" r="-33" t="2104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734" name="Google Shape;73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957" y="838903"/>
            <a:ext cx="3214299" cy="4285727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3"/>
          <p:cNvSpPr/>
          <p:nvPr/>
        </p:nvSpPr>
        <p:spPr>
          <a:xfrm flipH="1">
            <a:off x="1856750" y="2551125"/>
            <a:ext cx="4471200" cy="2599200"/>
          </a:xfrm>
          <a:prstGeom prst="rtTriangl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4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741" name="Google Shape;741;p74"/>
          <p:cNvSpPr txBox="1"/>
          <p:nvPr>
            <p:ph idx="4294967295" type="subTitle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OrdinaryDev83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 u="sng">
                <a:solidFill>
                  <a:schemeClr val="hlink"/>
                </a:solidFill>
                <a:hlinkClick r:id="rId3"/>
              </a:rPr>
              <a:t>t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om.genlis@</a:t>
            </a:r>
            <a:r>
              <a:rPr lang="en" u="sng">
                <a:solidFill>
                  <a:schemeClr val="accent1"/>
                </a:solidFill>
              </a:rPr>
              <a:t>gmail.com</a:t>
            </a:r>
            <a:endParaRPr u="sng">
              <a:solidFill>
                <a:schemeClr val="accent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Tom Genlis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OrdinaryDev83#9338</a:t>
            </a:r>
            <a:endParaRPr/>
          </a:p>
        </p:txBody>
      </p:sp>
      <p:sp>
        <p:nvSpPr>
          <p:cNvPr id="742" name="Google Shape;742;p7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3" name="Google Shape;74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825" y="2698775"/>
            <a:ext cx="427100" cy="4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3250" y="3658150"/>
            <a:ext cx="427100" cy="4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9714" y="1639975"/>
            <a:ext cx="3096312" cy="31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9890" y="4203400"/>
            <a:ext cx="427100" cy="4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ctrTitle"/>
          </p:nvPr>
        </p:nvSpPr>
        <p:spPr>
          <a:xfrm>
            <a:off x="855300" y="2726350"/>
            <a:ext cx="6411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Intro to Machine Learning</a:t>
            </a:r>
            <a:endParaRPr/>
          </a:p>
        </p:txBody>
      </p:sp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7189" l="0" r="0" t="8720"/>
          <a:stretch/>
        </p:blipFill>
        <p:spPr>
          <a:xfrm>
            <a:off x="5617400" y="364450"/>
            <a:ext cx="3181876" cy="145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r>
              <a:rPr lang="en"/>
              <a:t>Outline</a:t>
            </a:r>
            <a:endParaRPr/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What is AI ?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What is Machine Learning ?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Supervised Learning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Unsupervised Learning</a:t>
            </a:r>
            <a:endParaRPr/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4989075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Reinforcement Learning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Deep Learning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8 Core ML Concepts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 ?</a:t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Mimic Human Behavior</a:t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0" y="2441525"/>
            <a:ext cx="1716850" cy="24554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22" y="2190575"/>
            <a:ext cx="1909900" cy="2706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330400" y="3087863"/>
            <a:ext cx="1809113" cy="18091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879" y="211025"/>
            <a:ext cx="2788220" cy="2870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